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16"/>
          <p:cNvPicPr preferRelativeResize="0"/>
          <p:nvPr>
            <p:ph idx="2" type="pic"/>
          </p:nvPr>
        </p:nvPicPr>
        <p:blipFill rotWithShape="1">
          <a:blip r:embed="rId3">
            <a:alphaModFix/>
          </a:blip>
          <a:srcRect b="0" l="49" r="59" t="0"/>
          <a:stretch/>
        </p:blipFill>
        <p:spPr>
          <a:xfrm>
            <a:off x="4248150" y="3761300"/>
            <a:ext cx="2724150" cy="2134675"/>
          </a:xfrm>
          <a:prstGeom prst="rect">
            <a:avLst/>
          </a:prstGeom>
        </p:spPr>
      </p:pic>
      <p:grpSp>
        <p:nvGrpSpPr>
          <p:cNvPr id="415" name="Google Shape;415;p16"/>
          <p:cNvGrpSpPr/>
          <p:nvPr/>
        </p:nvGrpSpPr>
        <p:grpSpPr>
          <a:xfrm>
            <a:off x="404718" y="432325"/>
            <a:ext cx="6948372" cy="923700"/>
            <a:chOff x="188700" y="588925"/>
            <a:chExt cx="5190000" cy="923700"/>
          </a:xfrm>
        </p:grpSpPr>
        <p:sp>
          <p:nvSpPr>
            <p:cNvPr id="416" name="Google Shape;416;p16"/>
            <p:cNvSpPr txBox="1"/>
            <p:nvPr/>
          </p:nvSpPr>
          <p:spPr>
            <a:xfrm>
              <a:off x="188700" y="5889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Waze Analytics Project: Predicting User Churn Using Regression Modelling</a:t>
              </a:r>
              <a:endParaRPr sz="1900">
                <a:solidFill>
                  <a:srgbClr val="000000"/>
                </a:solidFill>
                <a:latin typeface="Google Sans SemiBold"/>
                <a:ea typeface="Google Sans SemiBold"/>
                <a:cs typeface="Google Sans SemiBold"/>
                <a:sym typeface="Google Sans SemiBold"/>
              </a:endParaRPr>
            </a:p>
          </p:txBody>
        </p:sp>
        <p:sp>
          <p:nvSpPr>
            <p:cNvPr id="417" name="Google Shape;417;p16"/>
            <p:cNvSpPr txBox="1"/>
            <p:nvPr/>
          </p:nvSpPr>
          <p:spPr>
            <a:xfrm>
              <a:off x="188700" y="11124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Prepared for: the Waze Leadership Team.</a:t>
              </a:r>
              <a:endParaRPr>
                <a:solidFill>
                  <a:srgbClr val="000000"/>
                </a:solidFill>
                <a:latin typeface="Roboto"/>
                <a:ea typeface="Roboto"/>
                <a:cs typeface="Roboto"/>
                <a:sym typeface="Roboto"/>
              </a:endParaRPr>
            </a:p>
          </p:txBody>
        </p:sp>
      </p:grpSp>
      <p:sp>
        <p:nvSpPr>
          <p:cNvPr id="418" name="Google Shape;418;p16"/>
          <p:cNvSpPr txBox="1"/>
          <p:nvPr/>
        </p:nvSpPr>
        <p:spPr>
          <a:xfrm>
            <a:off x="447675" y="2066925"/>
            <a:ext cx="6810300" cy="11049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1"/>
                </a:solidFill>
                <a:latin typeface="Google Sans"/>
                <a:ea typeface="Google Sans"/>
                <a:cs typeface="Google Sans"/>
                <a:sym typeface="Google Sans"/>
              </a:rPr>
              <a:t>Our data analytics team at Waze has successfully built and analyzed a binomial logistic regression model using user data. This model has provided valuable insights into user behavior and churn rates, which can guide our strategies to retain users and improve our services.</a:t>
            </a:r>
            <a:endParaRPr sz="1200">
              <a:solidFill>
                <a:schemeClr val="dk1"/>
              </a:solidFill>
              <a:latin typeface="Google Sans"/>
              <a:ea typeface="Google Sans"/>
              <a:cs typeface="Google Sans"/>
              <a:sym typeface="Google Sans"/>
            </a:endParaRPr>
          </a:p>
        </p:txBody>
      </p:sp>
      <p:sp>
        <p:nvSpPr>
          <p:cNvPr id="419" name="Google Shape;419;p16"/>
          <p:cNvSpPr txBox="1"/>
          <p:nvPr/>
        </p:nvSpPr>
        <p:spPr>
          <a:xfrm>
            <a:off x="447675" y="3838575"/>
            <a:ext cx="3333900" cy="26385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1"/>
                </a:solidFill>
                <a:latin typeface="Google Sans"/>
                <a:ea typeface="Google Sans"/>
                <a:cs typeface="Google Sans"/>
                <a:sym typeface="Google Sans"/>
              </a:rPr>
              <a:t>The target goal of applying user data to build and analyze a binomial logistic regression model has been achieved. We've created features of interest, assessed them for multicollinearity, built the regression model, and evaluated its performance.</a:t>
            </a:r>
            <a:endParaRPr sz="1200">
              <a:solidFill>
                <a:schemeClr val="dk1"/>
              </a:solidFill>
              <a:latin typeface="Google Sans"/>
              <a:ea typeface="Google Sans"/>
              <a:cs typeface="Google Sans"/>
              <a:sym typeface="Google Sans"/>
            </a:endParaRPr>
          </a:p>
        </p:txBody>
      </p:sp>
      <p:sp>
        <p:nvSpPr>
          <p:cNvPr id="420" name="Google Shape;420;p16"/>
          <p:cNvSpPr txBox="1"/>
          <p:nvPr/>
        </p:nvSpPr>
        <p:spPr>
          <a:xfrm>
            <a:off x="3705225" y="5895975"/>
            <a:ext cx="3647700" cy="4038600"/>
          </a:xfrm>
          <a:prstGeom prst="rect">
            <a:avLst/>
          </a:prstGeom>
          <a:noFill/>
          <a:ln>
            <a:noFill/>
          </a:ln>
        </p:spPr>
        <p:txBody>
          <a:bodyPr anchorCtr="0" anchor="t" bIns="91425" lIns="91425" spcFirstLastPara="1" rIns="91425" wrap="square" tIns="91425">
            <a:noAutofit/>
          </a:bodyPr>
          <a:lstStyle/>
          <a:p>
            <a:pPr indent="-298450" lvl="0" marL="457200" rtl="0" algn="l">
              <a:lnSpc>
                <a:spcPct val="130000"/>
              </a:lnSpc>
              <a:spcBef>
                <a:spcPts val="0"/>
              </a:spcBef>
              <a:spcAft>
                <a:spcPts val="0"/>
              </a:spcAft>
              <a:buClr>
                <a:schemeClr val="dk1"/>
              </a:buClr>
              <a:buSzPts val="1100"/>
              <a:buFont typeface="Google Sans"/>
              <a:buChar char="●"/>
            </a:pPr>
            <a:r>
              <a:rPr b="1" lang="en" sz="1100">
                <a:solidFill>
                  <a:schemeClr val="dk1"/>
                </a:solidFill>
                <a:latin typeface="Google Sans"/>
                <a:ea typeface="Google Sans"/>
                <a:cs typeface="Google Sans"/>
                <a:sym typeface="Google Sans"/>
              </a:rPr>
              <a:t>The model has mediocre precision (53% of its positive predictions are correct) but very low recall, with only 9% of churned users identified. </a:t>
            </a:r>
            <a:r>
              <a:rPr lang="en" sz="1100">
                <a:solidFill>
                  <a:schemeClr val="dk1"/>
                </a:solidFill>
                <a:latin typeface="Google Sans"/>
                <a:ea typeface="Google Sans"/>
                <a:cs typeface="Google Sans"/>
                <a:sym typeface="Google Sans"/>
              </a:rPr>
              <a:t>This means the model makes a lot of false negative predictions and fails to capture users who will churn</a:t>
            </a:r>
            <a:endParaRPr sz="1100">
              <a:solidFill>
                <a:schemeClr val="dk1"/>
              </a:solidFill>
              <a:latin typeface="Google Sans"/>
              <a:ea typeface="Google Sans"/>
              <a:cs typeface="Google Sans"/>
              <a:sym typeface="Google Sans"/>
            </a:endParaRPr>
          </a:p>
          <a:p>
            <a:pPr indent="-298450" lvl="0" marL="457200" rtl="0" algn="l">
              <a:lnSpc>
                <a:spcPct val="130000"/>
              </a:lnSpc>
              <a:spcBef>
                <a:spcPts val="0"/>
              </a:spcBef>
              <a:spcAft>
                <a:spcPts val="0"/>
              </a:spcAft>
              <a:buClr>
                <a:schemeClr val="dk1"/>
              </a:buClr>
              <a:buSzPts val="1100"/>
              <a:buFont typeface="Google Sans"/>
              <a:buChar char="●"/>
            </a:pPr>
            <a:r>
              <a:rPr b="1" lang="en" sz="1100">
                <a:solidFill>
                  <a:schemeClr val="dk1"/>
                </a:solidFill>
                <a:latin typeface="Google Sans"/>
                <a:ea typeface="Google Sans"/>
                <a:cs typeface="Google Sans"/>
                <a:sym typeface="Google Sans"/>
              </a:rPr>
              <a:t>Activity Days' was the most important feature in the mode</a:t>
            </a:r>
            <a:r>
              <a:rPr lang="en" sz="1100">
                <a:solidFill>
                  <a:schemeClr val="dk1"/>
                </a:solidFill>
                <a:latin typeface="Google Sans"/>
                <a:ea typeface="Google Sans"/>
                <a:cs typeface="Google Sans"/>
                <a:sym typeface="Google Sans"/>
              </a:rPr>
              <a:t>l, showing a strong negative correlation with user churn. This suggests that users who engage more frequently with the app are less likely to churn.</a:t>
            </a:r>
            <a:endParaRPr sz="1100">
              <a:solidFill>
                <a:schemeClr val="dk1"/>
              </a:solidFill>
              <a:latin typeface="Google Sans"/>
              <a:ea typeface="Google Sans"/>
              <a:cs typeface="Google Sans"/>
              <a:sym typeface="Google Sans"/>
            </a:endParaRPr>
          </a:p>
          <a:p>
            <a:pPr indent="-298450" lvl="0" marL="457200" rtl="0" algn="l">
              <a:lnSpc>
                <a:spcPct val="130000"/>
              </a:lnSpc>
              <a:spcBef>
                <a:spcPts val="0"/>
              </a:spcBef>
              <a:spcAft>
                <a:spcPts val="0"/>
              </a:spcAft>
              <a:buClr>
                <a:schemeClr val="dk1"/>
              </a:buClr>
              <a:buSzPts val="1100"/>
              <a:buFont typeface="Google Sans"/>
              <a:buChar char="●"/>
            </a:pPr>
            <a:r>
              <a:rPr b="1" lang="en" sz="1100">
                <a:solidFill>
                  <a:schemeClr val="dk1"/>
                </a:solidFill>
                <a:latin typeface="Google Sans"/>
                <a:ea typeface="Google Sans"/>
                <a:cs typeface="Google Sans"/>
                <a:sym typeface="Google Sans"/>
              </a:rPr>
              <a:t>Interestingly, distance driven per driving day' was expected to be a strong predictor,</a:t>
            </a:r>
            <a:r>
              <a:rPr lang="en" sz="1100">
                <a:solidFill>
                  <a:schemeClr val="dk1"/>
                </a:solidFill>
                <a:latin typeface="Google Sans"/>
                <a:ea typeface="Google Sans"/>
                <a:cs typeface="Google Sans"/>
                <a:sym typeface="Google Sans"/>
              </a:rPr>
              <a:t> however, it was found to be the second least predictive factor for user churn. This highlights the complexity of user behavior and the importance of considering multiple factors in our predictive models.</a:t>
            </a:r>
            <a:endParaRPr sz="1100">
              <a:solidFill>
                <a:schemeClr val="dk1"/>
              </a:solidFill>
              <a:latin typeface="Google Sans"/>
              <a:ea typeface="Google Sans"/>
              <a:cs typeface="Google Sans"/>
              <a:sym typeface="Google Sans"/>
            </a:endParaRPr>
          </a:p>
          <a:p>
            <a:pPr indent="0" lvl="0" marL="0" rtl="0" algn="l">
              <a:lnSpc>
                <a:spcPct val="130000"/>
              </a:lnSpc>
              <a:spcBef>
                <a:spcPts val="0"/>
              </a:spcBef>
              <a:spcAft>
                <a:spcPts val="0"/>
              </a:spcAft>
              <a:buNone/>
            </a:pPr>
            <a:r>
              <a:t/>
            </a:r>
            <a:endParaRPr sz="1700">
              <a:solidFill>
                <a:schemeClr val="dk1"/>
              </a:solidFill>
              <a:latin typeface="Google Sans"/>
              <a:ea typeface="Google Sans"/>
              <a:cs typeface="Google Sans"/>
              <a:sym typeface="Google Sans"/>
            </a:endParaRPr>
          </a:p>
        </p:txBody>
      </p:sp>
      <p:sp>
        <p:nvSpPr>
          <p:cNvPr id="421" name="Google Shape;421;p16"/>
          <p:cNvSpPr txBox="1"/>
          <p:nvPr/>
        </p:nvSpPr>
        <p:spPr>
          <a:xfrm>
            <a:off x="228600" y="7153275"/>
            <a:ext cx="3552900" cy="2781300"/>
          </a:xfrm>
          <a:prstGeom prst="rect">
            <a:avLst/>
          </a:prstGeom>
          <a:noFill/>
          <a:ln>
            <a:noFill/>
          </a:ln>
        </p:spPr>
        <p:txBody>
          <a:bodyPr anchorCtr="0" anchor="t" bIns="91425" lIns="91425" spcFirstLastPara="1" rIns="91425" wrap="square" tIns="91425">
            <a:noAutofit/>
          </a:bodyPr>
          <a:lstStyle/>
          <a:p>
            <a:pPr indent="-298450" lvl="0" marL="457200" rtl="0" algn="l">
              <a:lnSpc>
                <a:spcPct val="13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Given the model results, we recommend using the key insights from this project milestone to guide further exploration. </a:t>
            </a:r>
            <a:endParaRPr sz="1100">
              <a:solidFill>
                <a:schemeClr val="dk1"/>
              </a:solidFill>
              <a:latin typeface="Google Sans"/>
              <a:ea typeface="Google Sans"/>
              <a:cs typeface="Google Sans"/>
              <a:sym typeface="Google Sans"/>
            </a:endParaRPr>
          </a:p>
          <a:p>
            <a:pPr indent="-298450" lvl="0" marL="457200" rtl="0" algn="l">
              <a:lnSpc>
                <a:spcPct val="130000"/>
              </a:lnSpc>
              <a:spcBef>
                <a:spcPts val="0"/>
              </a:spcBef>
              <a:spcAft>
                <a:spcPts val="0"/>
              </a:spcAft>
              <a:buClr>
                <a:schemeClr val="dk1"/>
              </a:buClr>
              <a:buSzPts val="1100"/>
              <a:buFont typeface="Google Sans"/>
              <a:buChar char="●"/>
            </a:pPr>
            <a:r>
              <a:rPr b="1" lang="en" sz="1100">
                <a:solidFill>
                  <a:schemeClr val="dk1"/>
                </a:solidFill>
                <a:latin typeface="Google Sans"/>
                <a:ea typeface="Google Sans"/>
                <a:cs typeface="Google Sans"/>
                <a:sym typeface="Google Sans"/>
              </a:rPr>
              <a:t>While the model should not be used to make significant business decisions, it has valuable insights.</a:t>
            </a:r>
            <a:endParaRPr b="1" sz="1100">
              <a:solidFill>
                <a:schemeClr val="dk1"/>
              </a:solidFill>
              <a:latin typeface="Google Sans"/>
              <a:ea typeface="Google Sans"/>
              <a:cs typeface="Google Sans"/>
              <a:sym typeface="Google Sans"/>
            </a:endParaRPr>
          </a:p>
          <a:p>
            <a:pPr indent="-298450" lvl="0" marL="457200" rtl="0" algn="l">
              <a:lnSpc>
                <a:spcPct val="13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 </a:t>
            </a:r>
            <a:r>
              <a:rPr b="1" lang="en" sz="1100">
                <a:solidFill>
                  <a:schemeClr val="dk1"/>
                </a:solidFill>
                <a:latin typeface="Google Sans"/>
                <a:ea typeface="Google Sans"/>
                <a:cs typeface="Google Sans"/>
                <a:sym typeface="Google Sans"/>
              </a:rPr>
              <a:t>It demonstrated a great need for additional data (features) that correlate with user churn, </a:t>
            </a:r>
            <a:r>
              <a:rPr lang="en" sz="1100">
                <a:solidFill>
                  <a:schemeClr val="dk1"/>
                </a:solidFill>
                <a:latin typeface="Google Sans"/>
                <a:ea typeface="Google Sans"/>
                <a:cs typeface="Google Sans"/>
                <a:sym typeface="Google Sans"/>
              </a:rPr>
              <a:t>and also a possible need to better define the user profile Waze seeks to target in their aim to increase overall growth by preventing monthly user churn on the app.</a:t>
            </a:r>
            <a:endParaRPr sz="11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